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25" r:id="rId1"/>
  </p:sldMasterIdLst>
  <p:notesMasterIdLst>
    <p:notesMasterId r:id="rId15"/>
  </p:notesMasterIdLst>
  <p:handoutMasterIdLst>
    <p:handoutMasterId r:id="rId16"/>
  </p:handoutMasterIdLst>
  <p:sldIdLst>
    <p:sldId id="258" r:id="rId2"/>
    <p:sldId id="299" r:id="rId3"/>
    <p:sldId id="301" r:id="rId4"/>
    <p:sldId id="262" r:id="rId5"/>
    <p:sldId id="264" r:id="rId6"/>
    <p:sldId id="266" r:id="rId7"/>
    <p:sldId id="267" r:id="rId8"/>
    <p:sldId id="268" r:id="rId9"/>
    <p:sldId id="293" r:id="rId10"/>
    <p:sldId id="269" r:id="rId11"/>
    <p:sldId id="270" r:id="rId12"/>
    <p:sldId id="294" r:id="rId13"/>
    <p:sldId id="300" r:id="rId1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12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E7F956-CA47-46B5-9B89-7D15C5B28683}" v="116" dt="2024-03-21T22:44:56.3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>
      <p:cViewPr varScale="1">
        <p:scale>
          <a:sx n="100" d="100"/>
          <a:sy n="100" d="100"/>
        </p:scale>
        <p:origin x="82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5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ncy and Michael Jones" userId="e35b2a8627497199" providerId="Windows Live" clId="Web-{F38C4E60-4D0C-4FBC-A37F-3D6391B9CC15}"/>
    <pc:docChg chg="modSld">
      <pc:chgData name="Nancy and Michael Jones" userId="e35b2a8627497199" providerId="Windows Live" clId="Web-{F38C4E60-4D0C-4FBC-A37F-3D6391B9CC15}" dt="2024-02-21T23:40:42.810" v="17" actId="1076"/>
      <pc:docMkLst>
        <pc:docMk/>
      </pc:docMkLst>
      <pc:sldChg chg="modSp">
        <pc:chgData name="Nancy and Michael Jones" userId="e35b2a8627497199" providerId="Windows Live" clId="Web-{F38C4E60-4D0C-4FBC-A37F-3D6391B9CC15}" dt="2024-02-21T23:39:31.089" v="8" actId="1076"/>
        <pc:sldMkLst>
          <pc:docMk/>
          <pc:sldMk cId="0" sldId="262"/>
        </pc:sldMkLst>
        <pc:spChg chg="mod">
          <ac:chgData name="Nancy and Michael Jones" userId="e35b2a8627497199" providerId="Windows Live" clId="Web-{F38C4E60-4D0C-4FBC-A37F-3D6391B9CC15}" dt="2024-02-21T23:39:31.089" v="8" actId="1076"/>
          <ac:spMkLst>
            <pc:docMk/>
            <pc:sldMk cId="0" sldId="262"/>
            <ac:spMk id="12291" creationId="{00000000-0000-0000-0000-000000000000}"/>
          </ac:spMkLst>
        </pc:spChg>
      </pc:sldChg>
      <pc:sldChg chg="modSp">
        <pc:chgData name="Nancy and Michael Jones" userId="e35b2a8627497199" providerId="Windows Live" clId="Web-{F38C4E60-4D0C-4FBC-A37F-3D6391B9CC15}" dt="2024-02-21T23:40:42.810" v="17" actId="1076"/>
        <pc:sldMkLst>
          <pc:docMk/>
          <pc:sldMk cId="0" sldId="300"/>
        </pc:sldMkLst>
        <pc:spChg chg="mod">
          <ac:chgData name="Nancy and Michael Jones" userId="e35b2a8627497199" providerId="Windows Live" clId="Web-{F38C4E60-4D0C-4FBC-A37F-3D6391B9CC15}" dt="2024-02-21T23:40:42.810" v="17" actId="1076"/>
          <ac:spMkLst>
            <pc:docMk/>
            <pc:sldMk cId="0" sldId="300"/>
            <ac:spMk id="277507" creationId="{00000000-0000-0000-0000-000000000000}"/>
          </ac:spMkLst>
        </pc:spChg>
      </pc:sldChg>
      <pc:sldChg chg="modSp">
        <pc:chgData name="Nancy and Michael Jones" userId="e35b2a8627497199" providerId="Windows Live" clId="Web-{F38C4E60-4D0C-4FBC-A37F-3D6391B9CC15}" dt="2024-02-21T23:38:57.807" v="1" actId="20577"/>
        <pc:sldMkLst>
          <pc:docMk/>
          <pc:sldMk cId="627786014" sldId="301"/>
        </pc:sldMkLst>
        <pc:spChg chg="mod">
          <ac:chgData name="Nancy and Michael Jones" userId="e35b2a8627497199" providerId="Windows Live" clId="Web-{F38C4E60-4D0C-4FBC-A37F-3D6391B9CC15}" dt="2024-02-21T23:38:57.807" v="1" actId="20577"/>
          <ac:spMkLst>
            <pc:docMk/>
            <pc:sldMk cId="627786014" sldId="301"/>
            <ac:spMk id="2" creationId="{00000000-0000-0000-0000-000000000000}"/>
          </ac:spMkLst>
        </pc:spChg>
      </pc:sldChg>
    </pc:docChg>
  </pc:docChgLst>
  <pc:docChgLst>
    <pc:chgData name="Nancy and Michael Jones" userId="e35b2a8627497199" providerId="Windows Live" clId="Web-{5AE7F956-CA47-46B5-9B89-7D15C5B28683}"/>
    <pc:docChg chg="modSld">
      <pc:chgData name="Nancy and Michael Jones" userId="e35b2a8627497199" providerId="Windows Live" clId="Web-{5AE7F956-CA47-46B5-9B89-7D15C5B28683}" dt="2024-03-21T22:44:52.494" v="95" actId="20577"/>
      <pc:docMkLst>
        <pc:docMk/>
      </pc:docMkLst>
      <pc:sldChg chg="modSp">
        <pc:chgData name="Nancy and Michael Jones" userId="e35b2a8627497199" providerId="Windows Live" clId="Web-{5AE7F956-CA47-46B5-9B89-7D15C5B28683}" dt="2024-03-21T22:41:24.942" v="27" actId="20577"/>
        <pc:sldMkLst>
          <pc:docMk/>
          <pc:sldMk cId="0" sldId="264"/>
        </pc:sldMkLst>
        <pc:spChg chg="mod">
          <ac:chgData name="Nancy and Michael Jones" userId="e35b2a8627497199" providerId="Windows Live" clId="Web-{5AE7F956-CA47-46B5-9B89-7D15C5B28683}" dt="2024-03-21T22:41:24.942" v="27" actId="20577"/>
          <ac:spMkLst>
            <pc:docMk/>
            <pc:sldMk cId="0" sldId="264"/>
            <ac:spMk id="16387" creationId="{00000000-0000-0000-0000-000000000000}"/>
          </ac:spMkLst>
        </pc:spChg>
      </pc:sldChg>
      <pc:sldChg chg="modSp">
        <pc:chgData name="Nancy and Michael Jones" userId="e35b2a8627497199" providerId="Windows Live" clId="Web-{5AE7F956-CA47-46B5-9B89-7D15C5B28683}" dt="2024-03-21T22:43:38.399" v="75" actId="14100"/>
        <pc:sldMkLst>
          <pc:docMk/>
          <pc:sldMk cId="0" sldId="270"/>
        </pc:sldMkLst>
        <pc:spChg chg="mod">
          <ac:chgData name="Nancy and Michael Jones" userId="e35b2a8627497199" providerId="Windows Live" clId="Web-{5AE7F956-CA47-46B5-9B89-7D15C5B28683}" dt="2024-03-21T22:43:32.945" v="74" actId="1076"/>
          <ac:spMkLst>
            <pc:docMk/>
            <pc:sldMk cId="0" sldId="270"/>
            <ac:spMk id="28674" creationId="{00000000-0000-0000-0000-000000000000}"/>
          </ac:spMkLst>
        </pc:spChg>
        <pc:spChg chg="mod">
          <ac:chgData name="Nancy and Michael Jones" userId="e35b2a8627497199" providerId="Windows Live" clId="Web-{5AE7F956-CA47-46B5-9B89-7D15C5B28683}" dt="2024-03-21T22:43:38.399" v="75" actId="14100"/>
          <ac:spMkLst>
            <pc:docMk/>
            <pc:sldMk cId="0" sldId="270"/>
            <ac:spMk id="28675" creationId="{00000000-0000-0000-0000-000000000000}"/>
          </ac:spMkLst>
        </pc:spChg>
      </pc:sldChg>
      <pc:sldChg chg="modSp">
        <pc:chgData name="Nancy and Michael Jones" userId="e35b2a8627497199" providerId="Windows Live" clId="Web-{5AE7F956-CA47-46B5-9B89-7D15C5B28683}" dt="2024-03-21T22:44:52.494" v="95" actId="20577"/>
        <pc:sldMkLst>
          <pc:docMk/>
          <pc:sldMk cId="0" sldId="300"/>
        </pc:sldMkLst>
        <pc:spChg chg="mod">
          <ac:chgData name="Nancy and Michael Jones" userId="e35b2a8627497199" providerId="Windows Live" clId="Web-{5AE7F956-CA47-46B5-9B89-7D15C5B28683}" dt="2024-03-21T22:44:52.494" v="95" actId="20577"/>
          <ac:spMkLst>
            <pc:docMk/>
            <pc:sldMk cId="0" sldId="300"/>
            <ac:spMk id="277506" creationId="{00000000-0000-0000-0000-000000000000}"/>
          </ac:spMkLst>
        </pc:spChg>
        <pc:spChg chg="mod">
          <ac:chgData name="Nancy and Michael Jones" userId="e35b2a8627497199" providerId="Windows Live" clId="Web-{5AE7F956-CA47-46B5-9B89-7D15C5B28683}" dt="2024-03-21T22:44:48.744" v="94" actId="1076"/>
          <ac:spMkLst>
            <pc:docMk/>
            <pc:sldMk cId="0" sldId="300"/>
            <ac:spMk id="277507" creationId="{00000000-0000-0000-0000-000000000000}"/>
          </ac:spMkLst>
        </pc:spChg>
      </pc:sldChg>
      <pc:sldChg chg="modSp">
        <pc:chgData name="Nancy and Michael Jones" userId="e35b2a8627497199" providerId="Windows Live" clId="Web-{5AE7F956-CA47-46B5-9B89-7D15C5B28683}" dt="2024-03-21T22:40:45.910" v="13" actId="20577"/>
        <pc:sldMkLst>
          <pc:docMk/>
          <pc:sldMk cId="627786014" sldId="301"/>
        </pc:sldMkLst>
        <pc:spChg chg="mod">
          <ac:chgData name="Nancy and Michael Jones" userId="e35b2a8627497199" providerId="Windows Live" clId="Web-{5AE7F956-CA47-46B5-9B89-7D15C5B28683}" dt="2024-03-21T22:40:45.910" v="13" actId="20577"/>
          <ac:spMkLst>
            <pc:docMk/>
            <pc:sldMk cId="627786014" sldId="301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6414E8-1B51-43A0-BD4B-D2076CC905D0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FA879B-61C4-4227-9454-EEFC03AC6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1944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5" tIns="48328" rIns="96655" bIns="48328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5" tIns="48328" rIns="96655" bIns="48328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5" tIns="48328" rIns="96655" bIns="483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5" tIns="48328" rIns="96655" bIns="48328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5" tIns="48328" rIns="96655" bIns="48328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fld id="{E4F7C1C0-20F8-4877-8990-676931FD8F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77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E2200C-A3AD-4E20-AC4F-12535151189B}" type="slidenum">
              <a:rPr lang="en-US"/>
              <a:pPr/>
              <a:t>1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655" tIns="48328" rIns="96655" bIns="4832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600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176DE1-0E74-45CA-8C00-271C1470EE2E}" type="slidenum">
              <a:rPr lang="en-US"/>
              <a:pPr/>
              <a:t>11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655" tIns="48328" rIns="96655" bIns="48328"/>
          <a:lstStyle/>
          <a:p>
            <a:pPr>
              <a:spcBef>
                <a:spcPct val="0"/>
              </a:spcBef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6390003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ADCA1B-36BA-4D99-8A97-70CAA767FCE5}" type="slidenum">
              <a:rPr lang="en-US"/>
              <a:pPr/>
              <a:t>12</a:t>
            </a:fld>
            <a:endParaRPr lang="en-US"/>
          </a:p>
        </p:txBody>
      </p:sp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5123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FBE027-AC91-4096-9884-C034BA796212}" type="slidenum">
              <a:rPr lang="en-US"/>
              <a:pPr/>
              <a:t>13</a:t>
            </a:fld>
            <a:endParaRPr lang="en-US"/>
          </a:p>
        </p:txBody>
      </p:sp>
      <p:sp>
        <p:nvSpPr>
          <p:cNvPr id="27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550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6837DA-E86B-4D7C-ADEC-29F6BDD54FF6}" type="slidenum">
              <a:rPr lang="en-US"/>
              <a:pPr/>
              <a:t>2</a:t>
            </a:fld>
            <a:endParaRPr lang="en-US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624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2D1B69-CBD8-4C25-ACA8-834741C5C1CF}" type="slidenum">
              <a:rPr lang="en-US"/>
              <a:pPr/>
              <a:t>4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655" tIns="48328" rIns="96655" bIns="48328"/>
          <a:lstStyle/>
          <a:p>
            <a:pPr>
              <a:spcBef>
                <a:spcPct val="0"/>
              </a:spcBef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1626882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46BFDA-6CFF-42AD-803D-4D29510A3B2C}" type="slidenum">
              <a:rPr lang="en-US"/>
              <a:pPr/>
              <a:t>5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655" tIns="48328" rIns="96655" bIns="4832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8154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87B9A1-3018-4DE7-81B7-49BDCFDD899D}" type="slidenum">
              <a:rPr lang="en-US"/>
              <a:pPr/>
              <a:t>6</a:t>
            </a:fld>
            <a:endParaRPr lang="en-US"/>
          </a:p>
        </p:txBody>
      </p:sp>
      <p:sp>
        <p:nvSpPr>
          <p:cNvPr id="215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655" tIns="48328" rIns="96655" bIns="4832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633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A351C5-BECC-4428-849F-D6543DDD75BD}" type="slidenum">
              <a:rPr lang="en-US"/>
              <a:pPr/>
              <a:t>7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655" tIns="48328" rIns="96655" bIns="4832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1126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1C41D1-E3B4-49C6-A18B-9D3A4BF3328C}" type="slidenum">
              <a:rPr lang="en-US"/>
              <a:pPr/>
              <a:t>8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655" tIns="48328" rIns="96655" bIns="4832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5833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13EBEA-4C08-4F0D-B9BF-E9987FD3DEC3}" type="slidenum">
              <a:rPr lang="en-US"/>
              <a:pPr/>
              <a:t>9</a:t>
            </a:fld>
            <a:endParaRPr lang="en-US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8813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980B8D-B3C2-4724-871B-2D4F2464B75C}" type="slidenum">
              <a:rPr lang="en-US"/>
              <a:pPr/>
              <a:t>10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655" tIns="48328" rIns="96655" bIns="4832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264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C228871-552F-4629-8B08-CDBBD991D8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B9DFB-0633-4585-A9BF-4C7DFA021D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30D9E-294A-47F4-90A4-BE24F643D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5AB20-AAFB-4908-AB6C-EF4F35C196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27737-D419-488F-A9B8-8F72DC7BD9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3B53-69D8-45F1-B875-56F9C57B4F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7976B-1A7B-4615-87AA-D448B4F027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5A50-D562-4F90-83A9-F72E9654C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B93F9-3429-4271-8BB7-27D684EE6B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EF69-A44F-483E-BA3A-FB351A196D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979426B-D145-46DB-8443-321DC453590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8158EF2-57C6-46BD-9697-06152ADEC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219200" y="609600"/>
            <a:ext cx="6629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>
                <a:latin typeface="Arial" charset="0"/>
              </a:rPr>
              <a:t>Power Statements will: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990600" y="1905000"/>
            <a:ext cx="70104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71500" indent="-5715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latin typeface="Arial" charset="0"/>
              </a:rPr>
              <a:t>Showcase your results</a:t>
            </a:r>
          </a:p>
          <a:p>
            <a:pPr marL="571500" indent="-5715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latin typeface="Arial" charset="0"/>
              </a:rPr>
              <a:t>Identify you as a desirable candidate</a:t>
            </a:r>
          </a:p>
          <a:p>
            <a:pPr marL="571500" indent="-5715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latin typeface="Arial" charset="0"/>
              </a:rPr>
              <a:t>Help you standout from others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Office Manager, Jones Box Co.</a:t>
            </a:r>
          </a:p>
          <a:p>
            <a:pPr lvl="1"/>
            <a:r>
              <a:rPr lang="en-US"/>
              <a:t>Redesigned filing system which significantly reduced product delivery time resulting in increased customer satisfaction</a:t>
            </a:r>
          </a:p>
        </p:txBody>
      </p:sp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95275"/>
            <a:ext cx="8540750" cy="609600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dirty="0"/>
              <a:t>Resume Example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000582"/>
            <a:ext cx="8229600" cy="5232365"/>
          </a:xfrm>
        </p:spPr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US" sz="2800" dirty="0"/>
              <a:t>Developed and modified protocol for cell culture techniques that improved accuracy of  reading by 10%.</a:t>
            </a:r>
            <a:endParaRPr lang="en-US" sz="2800" dirty="0">
              <a:cs typeface="Lucida Sans Unicode"/>
            </a:endParaRPr>
          </a:p>
          <a:p>
            <a:pPr indent="-255905"/>
            <a:r>
              <a:rPr lang="en-US" sz="2800" dirty="0"/>
              <a:t>Developed &amp; implemented a sales training package that resulted in a 15% sales increase for new salesman over previous groups.</a:t>
            </a:r>
            <a:endParaRPr lang="en-US" sz="2800" dirty="0">
              <a:cs typeface="Lucida Sans Unicode"/>
            </a:endParaRPr>
          </a:p>
          <a:p>
            <a:pPr indent="-255905"/>
            <a:r>
              <a:rPr lang="en-US" sz="2800" dirty="0"/>
              <a:t>Enhanced customer loyalty by contacting all customers to resolve potential complaints.</a:t>
            </a:r>
            <a:endParaRPr lang="en-US" sz="2800" dirty="0">
              <a:cs typeface="Lucida Sans Unicode"/>
            </a:endParaRPr>
          </a:p>
          <a:p>
            <a:pPr indent="-255905"/>
            <a:r>
              <a:rPr lang="en-US" sz="2800" dirty="0">
                <a:cs typeface="Lucida Sans Unicode"/>
              </a:rPr>
              <a:t>Wrote software to create new Linux process which saved time and improved consistency</a:t>
            </a:r>
          </a:p>
        </p:txBody>
      </p:sp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428625"/>
            <a:ext cx="8540750" cy="60801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Resume Examples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015206" y="1295400"/>
            <a:ext cx="7162800" cy="4953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4000" dirty="0"/>
              <a:t>Essential Commercial</a:t>
            </a:r>
          </a:p>
          <a:p>
            <a:pPr>
              <a:lnSpc>
                <a:spcPct val="150000"/>
              </a:lnSpc>
            </a:pPr>
            <a:r>
              <a:rPr lang="en-US" sz="4000" dirty="0"/>
              <a:t>Networking</a:t>
            </a:r>
          </a:p>
          <a:p>
            <a:pPr>
              <a:lnSpc>
                <a:spcPct val="150000"/>
              </a:lnSpc>
            </a:pPr>
            <a:r>
              <a:rPr lang="en-US" sz="4000" dirty="0"/>
              <a:t>Resumes / Interviews</a:t>
            </a:r>
          </a:p>
          <a:p>
            <a:pPr>
              <a:lnSpc>
                <a:spcPct val="150000"/>
              </a:lnSpc>
            </a:pPr>
            <a:r>
              <a:rPr lang="en-US" sz="4000" dirty="0"/>
              <a:t>Follow up</a:t>
            </a:r>
          </a:p>
          <a:p>
            <a:pPr>
              <a:lnSpc>
                <a:spcPct val="150000"/>
              </a:lnSpc>
            </a:pPr>
            <a:r>
              <a:rPr lang="en-US" sz="4000" dirty="0"/>
              <a:t>Negotiating</a:t>
            </a:r>
          </a:p>
          <a:p>
            <a:pPr>
              <a:lnSpc>
                <a:spcPct val="150000"/>
              </a:lnSpc>
            </a:pPr>
            <a:r>
              <a:rPr lang="en-US" sz="4000" dirty="0"/>
              <a:t>Job Stability</a:t>
            </a:r>
          </a:p>
        </p:txBody>
      </p:sp>
      <p:sp>
        <p:nvSpPr>
          <p:cNvPr id="1310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36588" y="295275"/>
            <a:ext cx="7920037" cy="758825"/>
          </a:xfrm>
        </p:spPr>
        <p:txBody>
          <a:bodyPr anchor="t">
            <a:normAutofit/>
          </a:bodyPr>
          <a:lstStyle/>
          <a:p>
            <a:pPr algn="ctr"/>
            <a:r>
              <a:rPr lang="en-US" dirty="0"/>
              <a:t>Use Power Statements in: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Text Box 2"/>
          <p:cNvSpPr txBox="1">
            <a:spLocks noChangeArrowheads="1"/>
          </p:cNvSpPr>
          <p:nvPr/>
        </p:nvSpPr>
        <p:spPr bwMode="auto">
          <a:xfrm>
            <a:off x="990600" y="609600"/>
            <a:ext cx="71628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 anchor="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>
                <a:latin typeface="Arial"/>
                <a:ea typeface="ＭＳ Ｐゴシック"/>
                <a:cs typeface="Arial"/>
              </a:rPr>
              <a:t>Power Statements:</a:t>
            </a:r>
          </a:p>
          <a:p>
            <a:pPr algn="ctr">
              <a:spcBef>
                <a:spcPct val="50000"/>
              </a:spcBef>
            </a:pPr>
            <a:r>
              <a:rPr lang="en-US" sz="4400" b="1" dirty="0">
                <a:latin typeface="Arial"/>
                <a:ea typeface="ＭＳ Ｐゴシック"/>
                <a:cs typeface="Arial"/>
              </a:rPr>
              <a:t>Time to write your own!</a:t>
            </a:r>
            <a:endParaRPr lang="en-US" sz="4400" b="1" dirty="0">
              <a:latin typeface="Arial" charset="0"/>
              <a:cs typeface="Arial"/>
            </a:endParaRPr>
          </a:p>
        </p:txBody>
      </p:sp>
      <p:sp>
        <p:nvSpPr>
          <p:cNvPr id="277507" name="Text Box 3"/>
          <p:cNvSpPr txBox="1">
            <a:spLocks noChangeArrowheads="1"/>
          </p:cNvSpPr>
          <p:nvPr/>
        </p:nvSpPr>
        <p:spPr bwMode="auto">
          <a:xfrm>
            <a:off x="693600" y="2787482"/>
            <a:ext cx="77574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Arial" charset="0"/>
              </a:rPr>
              <a:t>Remember to:</a:t>
            </a:r>
            <a:endParaRPr lang="en-US" sz="3200" dirty="0">
              <a:latin typeface="Arial" charset="0"/>
              <a:cs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200" dirty="0">
                <a:latin typeface="Arial"/>
                <a:ea typeface="ＭＳ Ｐゴシック"/>
                <a:cs typeface="Arial"/>
              </a:rPr>
              <a:t>Showcase your results</a:t>
            </a:r>
          </a:p>
          <a:p>
            <a:pPr>
              <a:spcBef>
                <a:spcPct val="50000"/>
              </a:spcBef>
              <a:buFont typeface="Wingdings"/>
              <a:buChar char="•"/>
            </a:pPr>
            <a:r>
              <a:rPr lang="en-US" sz="3200" dirty="0">
                <a:latin typeface="Arial"/>
                <a:ea typeface="ＭＳ Ｐゴシック"/>
                <a:cs typeface="Arial"/>
              </a:rPr>
              <a:t>Identify yourself as a desirable candidate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695325" y="1827213"/>
            <a:ext cx="7848600" cy="3736975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i="1" dirty="0"/>
              <a:t>Identify</a:t>
            </a:r>
            <a:r>
              <a:rPr lang="en-US" dirty="0"/>
              <a:t> your skills, achievements and results</a:t>
            </a:r>
          </a:p>
          <a:p>
            <a:pPr marL="609600" indent="-609600">
              <a:buFontTx/>
              <a:buAutoNum type="arabicPeriod"/>
            </a:pPr>
            <a:r>
              <a:rPr lang="en-US" dirty="0"/>
              <a:t>Know target employer’s </a:t>
            </a:r>
            <a:r>
              <a:rPr lang="en-US" i="1" dirty="0"/>
              <a:t>needs</a:t>
            </a:r>
          </a:p>
          <a:p>
            <a:pPr marL="609600" indent="-609600">
              <a:buFontTx/>
              <a:buAutoNum type="arabicPeriod"/>
            </a:pPr>
            <a:r>
              <a:rPr lang="en-US" i="1" dirty="0"/>
              <a:t>Match</a:t>
            </a:r>
            <a:r>
              <a:rPr lang="en-US" dirty="0"/>
              <a:t> your skills, achievements and results to each need</a:t>
            </a:r>
          </a:p>
          <a:p>
            <a:pPr marL="609600" indent="-609600">
              <a:buFontTx/>
              <a:buAutoNum type="arabicPeriod"/>
            </a:pPr>
            <a:r>
              <a:rPr lang="en-US" dirty="0"/>
              <a:t>Combine 1,2 and 3 into Power Statements</a:t>
            </a:r>
          </a:p>
        </p:txBody>
      </p:sp>
      <p:sp>
        <p:nvSpPr>
          <p:cNvPr id="1525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304800"/>
            <a:ext cx="8610600" cy="1524000"/>
          </a:xfrm>
        </p:spPr>
        <p:txBody>
          <a:bodyPr/>
          <a:lstStyle/>
          <a:p>
            <a:pPr algn="ctr"/>
            <a:r>
              <a:rPr lang="en-US" dirty="0"/>
              <a:t>Mastering</a:t>
            </a:r>
            <a:r>
              <a:rPr lang="en-US" sz="4000" dirty="0"/>
              <a:t> Power Statements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9" grpId="0" uiExpand="1" build="p"/>
      <p:bldP spid="1525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US" dirty="0"/>
              <a:t>What good things have people said about you?  Use feedback from:</a:t>
            </a:r>
          </a:p>
          <a:p>
            <a:pPr marL="621665" lvl="1"/>
            <a:r>
              <a:rPr lang="en-US" dirty="0"/>
              <a:t>Current or previous management</a:t>
            </a:r>
            <a:endParaRPr lang="en-US" dirty="0">
              <a:cs typeface="Lucida Sans Unicode"/>
            </a:endParaRPr>
          </a:p>
          <a:p>
            <a:pPr marL="621665" lvl="1"/>
            <a:r>
              <a:rPr lang="en-US" dirty="0"/>
              <a:t>Customers</a:t>
            </a:r>
            <a:endParaRPr lang="en-US" dirty="0">
              <a:cs typeface="Lucida Sans Unicode"/>
            </a:endParaRPr>
          </a:p>
          <a:p>
            <a:pPr marL="621665" lvl="1"/>
            <a:r>
              <a:rPr lang="en-US" dirty="0"/>
              <a:t>Co-workers</a:t>
            </a:r>
            <a:endParaRPr lang="en-US" dirty="0">
              <a:cs typeface="Lucida Sans Unicode"/>
            </a:endParaRPr>
          </a:p>
          <a:p>
            <a:pPr indent="-255905"/>
            <a:r>
              <a:rPr lang="en-US" dirty="0"/>
              <a:t>Where do you excel?</a:t>
            </a:r>
            <a:endParaRPr lang="en-US" dirty="0">
              <a:cs typeface="Lucida Sans Unicode"/>
            </a:endParaRPr>
          </a:p>
          <a:p>
            <a:pPr marL="621665" lvl="1"/>
            <a:r>
              <a:rPr lang="en-US" dirty="0"/>
              <a:t>Working well with others</a:t>
            </a:r>
            <a:endParaRPr lang="en-US" dirty="0">
              <a:cs typeface="Lucida Sans Unicode"/>
            </a:endParaRPr>
          </a:p>
          <a:p>
            <a:pPr marL="621665" lvl="1"/>
            <a:r>
              <a:rPr lang="en-US" dirty="0"/>
              <a:t>Following written documentation</a:t>
            </a:r>
            <a:endParaRPr lang="en-US" dirty="0">
              <a:cs typeface="Lucida Sans Unicode"/>
            </a:endParaRPr>
          </a:p>
          <a:p>
            <a:pPr marL="621665" lvl="1"/>
            <a:r>
              <a:rPr lang="en-US" dirty="0"/>
              <a:t>Creating a new process</a:t>
            </a:r>
            <a:endParaRPr lang="en-US" dirty="0">
              <a:cs typeface="Lucida Sans Unicode"/>
            </a:endParaRPr>
          </a:p>
          <a:p>
            <a:pPr marL="621665" lvl="1"/>
            <a:r>
              <a:rPr lang="en-US" dirty="0"/>
              <a:t>Attention to detail</a:t>
            </a:r>
            <a:endParaRPr lang="en-US" dirty="0">
              <a:cs typeface="Lucida Sans Unicode"/>
            </a:endParaRPr>
          </a:p>
          <a:p>
            <a:pPr marL="621665" lvl="1"/>
            <a:endParaRPr lang="en-US" dirty="0">
              <a:cs typeface="Lucida Sans Unicode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Identify your skills</a:t>
            </a:r>
          </a:p>
        </p:txBody>
      </p:sp>
    </p:spTree>
    <p:extLst>
      <p:ext uri="{BB962C8B-B14F-4D97-AF65-F5344CB8AC3E}">
        <p14:creationId xmlns:p14="http://schemas.microsoft.com/office/powerpoint/2010/main" val="627786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685800" y="1558200"/>
            <a:ext cx="7772400" cy="4419600"/>
          </a:xfrm>
        </p:spPr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US" sz="2800" dirty="0"/>
              <a:t>Increase profits!</a:t>
            </a:r>
            <a:endParaRPr lang="en-US" sz="2800" dirty="0">
              <a:cs typeface="Lucida Sans Unicode"/>
            </a:endParaRPr>
          </a:p>
          <a:p>
            <a:pPr indent="-255905"/>
            <a:r>
              <a:rPr lang="en-US" sz="2800" dirty="0"/>
              <a:t>Solve company problems</a:t>
            </a:r>
            <a:endParaRPr lang="en-US" sz="2800" dirty="0">
              <a:cs typeface="Lucida Sans Unicode"/>
            </a:endParaRPr>
          </a:p>
          <a:p>
            <a:pPr indent="-255905"/>
            <a:r>
              <a:rPr lang="en-US" sz="2800" dirty="0"/>
              <a:t>Harmony in workforce</a:t>
            </a:r>
            <a:endParaRPr lang="en-US" sz="2800" dirty="0">
              <a:cs typeface="Lucida Sans Unicode"/>
            </a:endParaRPr>
          </a:p>
          <a:p>
            <a:pPr indent="-255905"/>
            <a:r>
              <a:rPr lang="en-US" sz="2800" dirty="0"/>
              <a:t>Hard work &amp; initiative</a:t>
            </a:r>
            <a:endParaRPr lang="en-US" sz="2800" dirty="0">
              <a:cs typeface="Lucida Sans Unicode"/>
            </a:endParaRPr>
          </a:p>
          <a:p>
            <a:pPr indent="-255905"/>
            <a:endParaRPr lang="en-US" sz="2800" dirty="0">
              <a:cs typeface="Lucida Sans Unicode"/>
            </a:endParaRPr>
          </a:p>
          <a:p>
            <a:pPr indent="-255905"/>
            <a:r>
              <a:rPr lang="en-US" sz="2800" dirty="0"/>
              <a:t>How do I know?</a:t>
            </a:r>
            <a:endParaRPr lang="en-US" sz="2800" dirty="0">
              <a:cs typeface="Lucida Sans Unicode"/>
            </a:endParaRPr>
          </a:p>
          <a:p>
            <a:pPr marL="621665" lvl="1"/>
            <a:r>
              <a:rPr lang="en-US" sz="2400" dirty="0"/>
              <a:t>Information from reading, workshops</a:t>
            </a:r>
            <a:endParaRPr lang="en-US" sz="2400" dirty="0">
              <a:cs typeface="Lucida Sans Unicode"/>
            </a:endParaRPr>
          </a:p>
          <a:p>
            <a:pPr marL="621665" lvl="1"/>
            <a:r>
              <a:rPr lang="en-US" sz="2400" dirty="0"/>
              <a:t>Networking and Internet searches</a:t>
            </a:r>
            <a:endParaRPr lang="en-US" sz="2400" dirty="0">
              <a:cs typeface="Lucida Sans Unicode"/>
            </a:endParaRPr>
          </a:p>
        </p:txBody>
      </p:sp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3400" y="555625"/>
            <a:ext cx="8193088" cy="73183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Employer needs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191000" y="50292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96081" y="1219200"/>
            <a:ext cx="8185150" cy="4981575"/>
          </a:xfrm>
        </p:spPr>
        <p:txBody>
          <a:bodyPr vert="horz" lIns="91440" tIns="45720" rIns="91440" bIns="45720" anchor="t">
            <a:normAutofit fontScale="85000" lnSpcReduction="20000"/>
          </a:bodyPr>
          <a:lstStyle/>
          <a:p>
            <a:pPr indent="-255905"/>
            <a:r>
              <a:rPr lang="en-US" sz="3600" b="1" dirty="0"/>
              <a:t>C</a:t>
            </a:r>
            <a:r>
              <a:rPr lang="en-US" sz="3600" dirty="0"/>
              <a:t>ircumstance</a:t>
            </a:r>
            <a:endParaRPr lang="en-US"/>
          </a:p>
          <a:p>
            <a:pPr marL="621665" lvl="1"/>
            <a:r>
              <a:rPr lang="en-US" sz="3200"/>
              <a:t>What was happening? </a:t>
            </a:r>
            <a:endParaRPr lang="en-US" sz="3200">
              <a:cs typeface="Lucida Sans Unicode"/>
            </a:endParaRPr>
          </a:p>
          <a:p>
            <a:pPr indent="-255905"/>
            <a:endParaRPr lang="en-US" sz="3600" b="1" dirty="0">
              <a:cs typeface="Lucida Sans Unicode"/>
            </a:endParaRPr>
          </a:p>
          <a:p>
            <a:pPr indent="-255905"/>
            <a:r>
              <a:rPr lang="en-US" sz="3600" b="1" dirty="0"/>
              <a:t>A</a:t>
            </a:r>
            <a:r>
              <a:rPr lang="en-US" sz="3600" dirty="0"/>
              <a:t>ction</a:t>
            </a:r>
            <a:endParaRPr lang="en-US" sz="3600" dirty="0">
              <a:cs typeface="Lucida Sans Unicode"/>
            </a:endParaRPr>
          </a:p>
          <a:p>
            <a:pPr marL="621665" lvl="1"/>
            <a:r>
              <a:rPr lang="en-US" sz="3200" dirty="0"/>
              <a:t>What you did extra?</a:t>
            </a:r>
            <a:endParaRPr lang="en-US" sz="3200">
              <a:cs typeface="Lucida Sans Unicode"/>
            </a:endParaRPr>
          </a:p>
          <a:p>
            <a:pPr indent="-255905"/>
            <a:endParaRPr lang="en-US" sz="3600" b="1" dirty="0">
              <a:cs typeface="Lucida Sans Unicode"/>
            </a:endParaRPr>
          </a:p>
          <a:p>
            <a:pPr indent="-255905"/>
            <a:r>
              <a:rPr lang="en-US" sz="3600" b="1" dirty="0"/>
              <a:t>R</a:t>
            </a:r>
            <a:r>
              <a:rPr lang="en-US" sz="3600" dirty="0"/>
              <a:t>esult</a:t>
            </a:r>
            <a:endParaRPr lang="en-US" sz="3600" dirty="0">
              <a:cs typeface="Lucida Sans Unicode"/>
            </a:endParaRPr>
          </a:p>
          <a:p>
            <a:pPr marL="621665" lvl="1"/>
            <a:r>
              <a:rPr lang="en-US" sz="3200" dirty="0"/>
              <a:t>What happened after? (explain the benefit)</a:t>
            </a:r>
            <a:endParaRPr lang="en-US" sz="3200">
              <a:cs typeface="Lucida Sans Unicode"/>
            </a:endParaRPr>
          </a:p>
          <a:p>
            <a:pPr indent="-255905"/>
            <a:endParaRPr lang="en-US" sz="3600" b="1" dirty="0">
              <a:cs typeface="Lucida Sans Unicode"/>
            </a:endParaRPr>
          </a:p>
          <a:p>
            <a:pPr indent="-255905"/>
            <a:r>
              <a:rPr lang="en-US" sz="3600" b="1" dirty="0"/>
              <a:t>Z</a:t>
            </a:r>
            <a:r>
              <a:rPr lang="en-US" sz="3600" dirty="0"/>
              <a:t>ing</a:t>
            </a:r>
            <a:endParaRPr lang="en-US" sz="3600" dirty="0">
              <a:cs typeface="Lucida Sans Unicode"/>
            </a:endParaRPr>
          </a:p>
          <a:p>
            <a:pPr marL="621665" lvl="1"/>
            <a:r>
              <a:rPr lang="en-US" sz="3200" dirty="0"/>
              <a:t>Show your enthusiasm!</a:t>
            </a:r>
            <a:endParaRPr lang="en-US" sz="3200" dirty="0">
              <a:cs typeface="Lucida Sans Unicode"/>
            </a:endParaRPr>
          </a:p>
        </p:txBody>
      </p:sp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71550" y="428625"/>
            <a:ext cx="7034213" cy="742950"/>
          </a:xfrm>
        </p:spPr>
        <p:txBody>
          <a:bodyPr anchor="t">
            <a:normAutofit/>
          </a:bodyPr>
          <a:lstStyle/>
          <a:p>
            <a:pPr algn="ctr"/>
            <a:r>
              <a:rPr lang="en-US" dirty="0"/>
              <a:t>“CARZ” Formula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When I worked for the Jones Box Co. I noticed that filing system was delaying delivery to customers</a:t>
            </a:r>
          </a:p>
        </p:txBody>
      </p:sp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60363"/>
            <a:ext cx="8540750" cy="612775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dirty="0"/>
              <a:t>Circumstance</a:t>
            </a: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 went to Bill Jackson, my supervisor, and suggested…</a:t>
            </a:r>
          </a:p>
          <a:p>
            <a:r>
              <a:rPr lang="en-US"/>
              <a:t>He said draft a plan</a:t>
            </a:r>
          </a:p>
          <a:p>
            <a:r>
              <a:rPr lang="en-US"/>
              <a:t>I took it back to Bill and he approved it</a:t>
            </a:r>
          </a:p>
          <a:p>
            <a:r>
              <a:rPr lang="en-US"/>
              <a:t>We shared with other workers for input</a:t>
            </a:r>
          </a:p>
          <a:p>
            <a:r>
              <a:rPr lang="en-US"/>
              <a:t>My plan was adopted quickly</a:t>
            </a:r>
          </a:p>
        </p:txBody>
      </p:sp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60363"/>
            <a:ext cx="8540750" cy="612775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dirty="0"/>
              <a:t>Action &amp; Skill Used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82588" y="1981200"/>
            <a:ext cx="8378825" cy="4114800"/>
          </a:xfrm>
        </p:spPr>
        <p:txBody>
          <a:bodyPr/>
          <a:lstStyle/>
          <a:p>
            <a:r>
              <a:rPr lang="en-US"/>
              <a:t>20 % increase in product delivery time.</a:t>
            </a:r>
          </a:p>
          <a:p>
            <a:pPr lvl="1"/>
            <a:r>
              <a:rPr lang="en-US"/>
              <a:t>Customers were enthusiastic!</a:t>
            </a:r>
          </a:p>
          <a:p>
            <a:r>
              <a:rPr lang="en-US"/>
              <a:t>Or if no % - Show you understand the need</a:t>
            </a:r>
          </a:p>
          <a:p>
            <a:pPr lvl="1"/>
            <a:r>
              <a:rPr lang="en-US"/>
              <a:t>Significantly improved delivery time</a:t>
            </a:r>
          </a:p>
        </p:txBody>
      </p:sp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95275"/>
            <a:ext cx="8540750" cy="609600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dirty="0"/>
              <a:t>Result</a:t>
            </a:r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01625" y="1600200"/>
            <a:ext cx="8540750" cy="3832225"/>
          </a:xfrm>
        </p:spPr>
        <p:txBody>
          <a:bodyPr/>
          <a:lstStyle/>
          <a:p>
            <a:r>
              <a:rPr lang="en-US" sz="4000"/>
              <a:t>I love the challenge of solving problems and getting results</a:t>
            </a:r>
          </a:p>
          <a:p>
            <a:pPr>
              <a:buFont typeface="Arial" charset="0"/>
              <a:buNone/>
            </a:pPr>
            <a:endParaRPr lang="en-US" sz="4000"/>
          </a:p>
          <a:p>
            <a:pPr>
              <a:buFont typeface="Arial" charset="0"/>
              <a:buNone/>
            </a:pPr>
            <a:r>
              <a:rPr lang="en-US" sz="4000"/>
              <a:t>  Would you like another example?</a:t>
            </a:r>
            <a:endParaRPr lang="en-US"/>
          </a:p>
        </p:txBody>
      </p:sp>
      <p:sp>
        <p:nvSpPr>
          <p:cNvPr id="1300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87471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/>
              <a:t>Zing!</a:t>
            </a:r>
            <a:endParaRPr lang="en-US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973</TotalTime>
  <Words>372</Words>
  <Application>Microsoft Office PowerPoint</Application>
  <PresentationFormat>On-screen Show (4:3)</PresentationFormat>
  <Paragraphs>87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PowerPoint Presentation</vt:lpstr>
      <vt:lpstr>Mastering Power Statements</vt:lpstr>
      <vt:lpstr>Identify your skills</vt:lpstr>
      <vt:lpstr>Employer needs</vt:lpstr>
      <vt:lpstr>“CARZ” Formula</vt:lpstr>
      <vt:lpstr>Circumstance</vt:lpstr>
      <vt:lpstr>Action &amp; Skill Used</vt:lpstr>
      <vt:lpstr>Result</vt:lpstr>
      <vt:lpstr>Zing!</vt:lpstr>
      <vt:lpstr>Resume Example</vt:lpstr>
      <vt:lpstr>Resume Examples</vt:lpstr>
      <vt:lpstr>Use Power Statements in:</vt:lpstr>
      <vt:lpstr>PowerPoint Presentation</vt:lpstr>
    </vt:vector>
  </TitlesOfParts>
  <Company>LDS Regional Employment  Services -  Columbus Ohio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</dc:creator>
  <cp:lastModifiedBy>Microsoft account</cp:lastModifiedBy>
  <cp:revision>83</cp:revision>
  <dcterms:created xsi:type="dcterms:W3CDTF">2008-07-10T14:06:22Z</dcterms:created>
  <dcterms:modified xsi:type="dcterms:W3CDTF">2024-03-21T22:44:59Z</dcterms:modified>
</cp:coreProperties>
</file>